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6858000"/>
  <p:notesSz cx="6858000" cy="9144000"/>
  <p:defaultTextStyle>
    <a:lvl1pPr defTabSz="457200">
      <a:defRPr>
        <a:latin typeface="Calibri"/>
        <a:ea typeface="Calibri"/>
        <a:cs typeface="Calibri"/>
        <a:sym typeface="Calibri"/>
      </a:defRPr>
    </a:lvl1pPr>
    <a:lvl2pPr indent="457200" defTabSz="457200">
      <a:defRPr>
        <a:latin typeface="Calibri"/>
        <a:ea typeface="Calibri"/>
        <a:cs typeface="Calibri"/>
        <a:sym typeface="Calibri"/>
      </a:defRPr>
    </a:lvl2pPr>
    <a:lvl3pPr indent="914400" defTabSz="457200">
      <a:defRPr>
        <a:latin typeface="Calibri"/>
        <a:ea typeface="Calibri"/>
        <a:cs typeface="Calibri"/>
        <a:sym typeface="Calibri"/>
      </a:defRPr>
    </a:lvl3pPr>
    <a:lvl4pPr indent="1371600" defTabSz="457200">
      <a:defRPr>
        <a:latin typeface="Calibri"/>
        <a:ea typeface="Calibri"/>
        <a:cs typeface="Calibri"/>
        <a:sym typeface="Calibri"/>
      </a:defRPr>
    </a:lvl4pPr>
    <a:lvl5pPr indent="1828800" defTabSz="457200">
      <a:defRPr>
        <a:latin typeface="Calibri"/>
        <a:ea typeface="Calibri"/>
        <a:cs typeface="Calibri"/>
        <a:sym typeface="Calibri"/>
      </a:defRPr>
    </a:lvl5pPr>
    <a:lvl6pPr indent="2286000" defTabSz="457200">
      <a:defRPr>
        <a:latin typeface="Calibri"/>
        <a:ea typeface="Calibri"/>
        <a:cs typeface="Calibri"/>
        <a:sym typeface="Calibri"/>
      </a:defRPr>
    </a:lvl6pPr>
    <a:lvl7pPr indent="2743200" defTabSz="457200">
      <a:defRPr>
        <a:latin typeface="Calibri"/>
        <a:ea typeface="Calibri"/>
        <a:cs typeface="Calibri"/>
        <a:sym typeface="Calibri"/>
      </a:defRPr>
    </a:lvl7pPr>
    <a:lvl8pPr indent="3200400" defTabSz="457200">
      <a:defRPr>
        <a:latin typeface="Calibri"/>
        <a:ea typeface="Calibri"/>
        <a:cs typeface="Calibri"/>
        <a:sym typeface="Calibri"/>
      </a:defRPr>
    </a:lvl8pPr>
    <a:lvl9pPr indent="3657600" defTabSz="457200">
      <a:defRPr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47" name="Shape 4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7" name="Shape 7"/>
          <p:cNvSpPr/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Click to edit Master subtitle style</a:t>
            </a:r>
          </a:p>
        </p:txBody>
      </p:sp>
      <p:sp>
        <p:nvSpPr>
          <p:cNvPr id="8" name="Shape 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0" name="Shape 4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  <a:endParaRPr sz="3200"/>
          </a:p>
          <a:p>
            <a:pPr lvl="1">
              <a:defRPr sz="1800"/>
            </a:pPr>
            <a:r>
              <a:rPr sz="3200"/>
              <a:t>Second level</a:t>
            </a:r>
            <a:endParaRPr sz="3200"/>
          </a:p>
          <a:p>
            <a:pPr lvl="2">
              <a:defRPr sz="1800"/>
            </a:pPr>
            <a:r>
              <a:rPr sz="3200"/>
              <a:t>Third level</a:t>
            </a:r>
            <a:endParaRPr sz="3200"/>
          </a:p>
          <a:p>
            <a:pPr lvl="3">
              <a:defRPr sz="1800"/>
            </a:pPr>
            <a:r>
              <a:rPr sz="3200"/>
              <a:t>Fourth level</a:t>
            </a:r>
            <a:endParaRPr sz="3200"/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4" name="Shape 44"/>
          <p:cNvSpPr/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  <a:endParaRPr sz="3200"/>
          </a:p>
          <a:p>
            <a:pPr lvl="1">
              <a:defRPr sz="1800"/>
            </a:pPr>
            <a:r>
              <a:rPr sz="3200"/>
              <a:t>Second level</a:t>
            </a:r>
            <a:endParaRPr sz="3200"/>
          </a:p>
          <a:p>
            <a:pPr lvl="2">
              <a:defRPr sz="1800"/>
            </a:pPr>
            <a:r>
              <a:rPr sz="3200"/>
              <a:t>Third level</a:t>
            </a:r>
            <a:endParaRPr sz="3200"/>
          </a:p>
          <a:p>
            <a:pPr lvl="3">
              <a:defRPr sz="1800"/>
            </a:pPr>
            <a:r>
              <a:rPr sz="3200"/>
              <a:t>Fourth level</a:t>
            </a:r>
            <a:endParaRPr sz="3200"/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5" name="Shape 4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1" name="Shape 1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  <a:endParaRPr sz="3200"/>
          </a:p>
          <a:p>
            <a:pPr lvl="1">
              <a:defRPr sz="1800"/>
            </a:pPr>
            <a:r>
              <a:rPr sz="3200"/>
              <a:t>Second level</a:t>
            </a:r>
            <a:endParaRPr sz="3200"/>
          </a:p>
          <a:p>
            <a:pPr lvl="2">
              <a:defRPr sz="1800"/>
            </a:pPr>
            <a:r>
              <a:rPr sz="3200"/>
              <a:t>Third level</a:t>
            </a:r>
            <a:endParaRPr sz="3200"/>
          </a:p>
          <a:p>
            <a:pPr lvl="3">
              <a:defRPr sz="1800"/>
            </a:pPr>
            <a:r>
              <a:rPr sz="3200"/>
              <a:t>Fourth level</a:t>
            </a:r>
            <a:endParaRPr sz="3200"/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12" name="Shape 1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 lvl="0">
              <a:defRPr b="0" cap="none" sz="1800"/>
            </a:pPr>
            <a:r>
              <a:rPr b="1" cap="all" sz="4000"/>
              <a:t>Click to edit Master title style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Click to edit Master text styles</a:t>
            </a:r>
          </a:p>
        </p:txBody>
      </p:sp>
      <p:sp>
        <p:nvSpPr>
          <p:cNvPr id="16" name="Shape 1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Click to edit Master text styles</a:t>
            </a:r>
            <a:endParaRPr sz="2800"/>
          </a:p>
          <a:p>
            <a:pPr lvl="1">
              <a:defRPr sz="1800"/>
            </a:pPr>
            <a:r>
              <a:rPr sz="2800"/>
              <a:t>Second level</a:t>
            </a:r>
            <a:endParaRPr sz="2800"/>
          </a:p>
          <a:p>
            <a:pPr lvl="2">
              <a:defRPr sz="1800"/>
            </a:pPr>
            <a:r>
              <a:rPr sz="2800"/>
              <a:t>Third level</a:t>
            </a:r>
            <a:endParaRPr sz="2800"/>
          </a:p>
          <a:p>
            <a:pPr lvl="3">
              <a:defRPr sz="1800"/>
            </a:pPr>
            <a:r>
              <a:rPr sz="2800"/>
              <a:t>Fourth level</a:t>
            </a:r>
            <a:endParaRPr sz="2800"/>
          </a:p>
          <a:p>
            <a:pPr lvl="4">
              <a:defRPr sz="1800"/>
            </a:pPr>
            <a:r>
              <a:rPr sz="2800"/>
              <a:t>Fifth level</a:t>
            </a:r>
          </a:p>
        </p:txBody>
      </p:sp>
      <p:sp>
        <p:nvSpPr>
          <p:cNvPr id="20" name="Shape 2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/>
          <p:nvPr>
            <p:ph type="body" idx="1"/>
          </p:nvPr>
        </p:nvSpPr>
        <p:spPr>
          <a:xfrm>
            <a:off x="457200" y="1435465"/>
            <a:ext cx="4040188" cy="73941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</a:lstStyle>
          <a:p>
            <a:pPr lvl="0">
              <a:defRPr b="0" sz="1800"/>
            </a:pPr>
            <a:r>
              <a:rPr b="1" sz="2400"/>
              <a:t>Click to edit Master text styles</a:t>
            </a:r>
          </a:p>
        </p:txBody>
      </p:sp>
      <p:sp>
        <p:nvSpPr>
          <p:cNvPr id="24" name="Shape 2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7" name="Shape 2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 lvl="0">
              <a:defRPr b="0" sz="1800"/>
            </a:pPr>
            <a:r>
              <a:rPr b="1" sz="2000"/>
              <a:t>Click to edit Master title style</a:t>
            </a:r>
          </a:p>
        </p:txBody>
      </p:sp>
      <p:sp>
        <p:nvSpPr>
          <p:cNvPr id="32" name="Shape 32"/>
          <p:cNvSpPr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  <a:endParaRPr sz="3200"/>
          </a:p>
          <a:p>
            <a:pPr lvl="1">
              <a:defRPr sz="1800"/>
            </a:pPr>
            <a:r>
              <a:rPr sz="3200"/>
              <a:t>Second level</a:t>
            </a:r>
            <a:endParaRPr sz="3200"/>
          </a:p>
          <a:p>
            <a:pPr lvl="2">
              <a:defRPr sz="1800"/>
            </a:pPr>
            <a:r>
              <a:rPr sz="3200"/>
              <a:t>Third level</a:t>
            </a:r>
            <a:endParaRPr sz="3200"/>
          </a:p>
          <a:p>
            <a:pPr lvl="3">
              <a:defRPr sz="1800"/>
            </a:pPr>
            <a:r>
              <a:rPr sz="3200"/>
              <a:t>Fourth level</a:t>
            </a:r>
            <a:endParaRPr sz="3200"/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3" name="Shape 3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 lvl="0">
              <a:defRPr b="0" sz="1800"/>
            </a:pPr>
            <a:r>
              <a:rPr b="1" sz="2000"/>
              <a:t>Click to edit Master title style</a:t>
            </a:r>
          </a:p>
        </p:txBody>
      </p:sp>
      <p:sp>
        <p:nvSpPr>
          <p:cNvPr id="36" name="Shape 36"/>
          <p:cNvSpPr/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37" name="Shape 3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  <a:endParaRPr sz="3200"/>
          </a:p>
          <a:p>
            <a:pPr lvl="1">
              <a:defRPr sz="1800"/>
            </a:pPr>
            <a:r>
              <a:rPr sz="3200"/>
              <a:t>Second level</a:t>
            </a:r>
            <a:endParaRPr sz="3200"/>
          </a:p>
          <a:p>
            <a:pPr lvl="2">
              <a:defRPr sz="1800"/>
            </a:pPr>
            <a:r>
              <a:rPr sz="3200"/>
              <a:t>Third level</a:t>
            </a:r>
            <a:endParaRPr sz="3200"/>
          </a:p>
          <a:p>
            <a:pPr lvl="3">
              <a:defRPr sz="1800"/>
            </a:pPr>
            <a:r>
              <a:rPr sz="3200"/>
              <a:t>Fourth level</a:t>
            </a:r>
            <a:endParaRPr sz="3200"/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med" advClick="1"/>
  <p:txStyles>
    <p:titleStyle>
      <a:lvl1pPr algn="ctr" defTabSz="457200">
        <a:defRPr sz="4400">
          <a:latin typeface="Calibri"/>
          <a:ea typeface="Calibri"/>
          <a:cs typeface="Calibri"/>
          <a:sym typeface="Calibri"/>
        </a:defRPr>
      </a:lvl1pPr>
      <a:lvl2pPr algn="ctr" defTabSz="457200">
        <a:defRPr sz="4400">
          <a:latin typeface="Calibri"/>
          <a:ea typeface="Calibri"/>
          <a:cs typeface="Calibri"/>
          <a:sym typeface="Calibri"/>
        </a:defRPr>
      </a:lvl2pPr>
      <a:lvl3pPr algn="ctr" defTabSz="457200">
        <a:defRPr sz="4400">
          <a:latin typeface="Calibri"/>
          <a:ea typeface="Calibri"/>
          <a:cs typeface="Calibri"/>
          <a:sym typeface="Calibri"/>
        </a:defRPr>
      </a:lvl3pPr>
      <a:lvl4pPr algn="ctr" defTabSz="457200">
        <a:defRPr sz="4400">
          <a:latin typeface="Calibri"/>
          <a:ea typeface="Calibri"/>
          <a:cs typeface="Calibri"/>
          <a:sym typeface="Calibri"/>
        </a:defRPr>
      </a:lvl4pPr>
      <a:lvl5pPr algn="ctr" defTabSz="457200">
        <a:defRPr sz="4400">
          <a:latin typeface="Calibri"/>
          <a:ea typeface="Calibri"/>
          <a:cs typeface="Calibri"/>
          <a:sym typeface="Calibri"/>
        </a:defRPr>
      </a:lvl5pPr>
      <a:lvl6pPr algn="ctr" defTabSz="457200">
        <a:defRPr sz="4400">
          <a:latin typeface="Calibri"/>
          <a:ea typeface="Calibri"/>
          <a:cs typeface="Calibri"/>
          <a:sym typeface="Calibri"/>
        </a:defRPr>
      </a:lvl6pPr>
      <a:lvl7pPr algn="ctr" defTabSz="457200">
        <a:defRPr sz="4400">
          <a:latin typeface="Calibri"/>
          <a:ea typeface="Calibri"/>
          <a:cs typeface="Calibri"/>
          <a:sym typeface="Calibri"/>
        </a:defRPr>
      </a:lvl7pPr>
      <a:lvl8pPr algn="ctr" defTabSz="457200">
        <a:defRPr sz="4400">
          <a:latin typeface="Calibri"/>
          <a:ea typeface="Calibri"/>
          <a:cs typeface="Calibri"/>
          <a:sym typeface="Calibri"/>
        </a:defRPr>
      </a:lvl8pPr>
      <a:lvl9pPr algn="ctr" defTabSz="457200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 defTabSz="45720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 defTabSz="45720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 defTabSz="4572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lideshare.net/jessedee/you-suck-at-powerpoint" TargetMode="External"/><Relationship Id="rId3" Type="http://schemas.openxmlformats.org/officeDocument/2006/relationships/hyperlink" Target="http://thenounproject.com/" TargetMode="External"/><Relationship Id="rId4" Type="http://schemas.openxmlformats.org/officeDocument/2006/relationships/hyperlink" Target="https://www.iconfinder.com/" TargetMode="External"/><Relationship Id="rId5" Type="http://schemas.openxmlformats.org/officeDocument/2006/relationships/hyperlink" Target="http://te-st.ru/2014/02/12/free-image/" TargetMode="External"/><Relationship Id="rId6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pPr lvl="0">
              <a:defRPr sz="1800"/>
            </a:pPr>
            <a:r>
              <a:rPr sz="3900"/>
              <a:t>Логотип вашего проекта (важная деталь, которую важно иметь)</a:t>
            </a:r>
          </a:p>
        </p:txBody>
      </p:sp>
      <p:sp>
        <p:nvSpPr>
          <p:cNvPr id="50" name="Shape 50"/>
          <p:cNvSpPr/>
          <p:nvPr>
            <p:ph type="body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 lvl="0">
              <a:lnSpc>
                <a:spcPct val="80000"/>
              </a:lnSpc>
              <a:spcBef>
                <a:spcPts val="600"/>
              </a:spcBef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888888"/>
                </a:solidFill>
              </a:rPr>
              <a:t>Тэглайн (1 предложение, описывающие суть проекта)</a:t>
            </a:r>
            <a:endParaRPr sz="2900">
              <a:solidFill>
                <a:srgbClr val="888888"/>
              </a:solidFill>
            </a:endParaRPr>
          </a:p>
          <a:p>
            <a:pPr lvl="0">
              <a:lnSpc>
                <a:spcPct val="80000"/>
              </a:lnSpc>
              <a:spcBef>
                <a:spcPts val="600"/>
              </a:spcBef>
              <a:defRPr sz="1800">
                <a:solidFill>
                  <a:srgbClr val="000000"/>
                </a:solidFill>
              </a:defRPr>
            </a:pPr>
            <a:endParaRPr sz="2900">
              <a:solidFill>
                <a:srgbClr val="888888"/>
              </a:solidFill>
            </a:endParaRPr>
          </a:p>
          <a:p>
            <a:pPr lvl="0">
              <a:lnSpc>
                <a:spcPct val="80000"/>
              </a:lnSpc>
              <a:spcBef>
                <a:spcPts val="600"/>
              </a:spcBef>
              <a:defRPr sz="1800">
                <a:solidFill>
                  <a:srgbClr val="000000"/>
                </a:solidFill>
              </a:defRPr>
            </a:pPr>
            <a:r>
              <a:rPr sz="2900">
                <a:solidFill>
                  <a:srgbClr val="888888"/>
                </a:solidFill>
              </a:rPr>
              <a:t>Автор проекта</a:t>
            </a:r>
          </a:p>
        </p:txBody>
      </p:sp>
      <p:pic>
        <p:nvPicPr>
          <p:cNvPr id="51" name="image1.png" descr="teplitsa-logo-transp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0528" y="5581651"/>
            <a:ext cx="930120" cy="930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 defTabSz="429768">
              <a:defRPr sz="3666"/>
            </a:lvl1pPr>
          </a:lstStyle>
          <a:p>
            <a:pPr lvl="0">
              <a:defRPr sz="1800"/>
            </a:pPr>
            <a:r>
              <a:rPr sz="3666"/>
              <a:t>1. Проблема, которую решает проект</a:t>
            </a:r>
          </a:p>
        </p:txBody>
      </p:sp>
      <p:sp>
        <p:nvSpPr>
          <p:cNvPr id="54" name="Shape 54"/>
          <p:cNvSpPr/>
          <p:nvPr>
            <p:ph type="body" idx="1"/>
          </p:nvPr>
        </p:nvSpPr>
        <p:spPr>
          <a:xfrm>
            <a:off x="457200" y="1600200"/>
            <a:ext cx="8229600" cy="3879032"/>
          </a:xfrm>
          <a:prstGeom prst="rect">
            <a:avLst/>
          </a:prstGeom>
        </p:spPr>
        <p:txBody>
          <a:bodyPr/>
          <a:lstStyle/>
          <a:p>
            <a:pPr lvl="0" marL="0" indent="0">
              <a:lnSpc>
                <a:spcPct val="80000"/>
              </a:lnSpc>
              <a:spcBef>
                <a:spcPts val="800"/>
              </a:spcBef>
              <a:buSzTx/>
              <a:buNone/>
              <a:defRPr sz="1800"/>
            </a:pPr>
            <a:r>
              <a:rPr sz="3700"/>
              <a:t>Не больше одного параграфа крупным шрифтом, какую проблему решает проект.</a:t>
            </a:r>
            <a:endParaRPr sz="2200"/>
          </a:p>
          <a:p>
            <a:pPr lvl="0" marL="0" indent="0">
              <a:lnSpc>
                <a:spcPct val="80000"/>
              </a:lnSpc>
              <a:spcBef>
                <a:spcPts val="500"/>
              </a:spcBef>
              <a:buSzTx/>
              <a:buNone/>
              <a:defRPr sz="1800"/>
            </a:pPr>
            <a:endParaRPr sz="5400"/>
          </a:p>
          <a:p>
            <a:pPr lvl="0" marL="0" indent="0">
              <a:lnSpc>
                <a:spcPct val="80000"/>
              </a:lnSpc>
              <a:spcBef>
                <a:spcPts val="800"/>
              </a:spcBef>
              <a:buSzTx/>
              <a:buNone/>
              <a:defRPr sz="1800"/>
            </a:pPr>
            <a:r>
              <a:rPr i="1" sz="3700"/>
              <a:t>Например: «Отсутствие качественной информации о… Нехватка… Низкое качество…»</a:t>
            </a:r>
          </a:p>
        </p:txBody>
      </p:sp>
      <p:pic>
        <p:nvPicPr>
          <p:cNvPr id="55" name="image1.png" descr="teplitsa-logo-transp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0528" y="5581651"/>
            <a:ext cx="930120" cy="930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2. Механизм решения</a:t>
            </a:r>
          </a:p>
        </p:txBody>
      </p:sp>
      <p:sp>
        <p:nvSpPr>
          <p:cNvPr id="58" name="Shape 58"/>
          <p:cNvSpPr/>
          <p:nvPr>
            <p:ph type="body" idx="1"/>
          </p:nvPr>
        </p:nvSpPr>
        <p:spPr>
          <a:xfrm>
            <a:off x="457200" y="1600201"/>
            <a:ext cx="8229600" cy="3981452"/>
          </a:xfrm>
          <a:prstGeom prst="rect">
            <a:avLst/>
          </a:prstGeom>
        </p:spPr>
        <p:txBody>
          <a:bodyPr/>
          <a:lstStyle/>
          <a:p>
            <a:pPr lvl="0" marL="0" indent="0">
              <a:lnSpc>
                <a:spcPct val="80000"/>
              </a:lnSpc>
              <a:spcBef>
                <a:spcPts val="900"/>
              </a:spcBef>
              <a:buSzTx/>
              <a:buNone/>
              <a:defRPr sz="1800"/>
            </a:pPr>
            <a:r>
              <a:rPr sz="4100"/>
              <a:t>Очень просто описанный механизм решения. Теория изменений вашего проекта. </a:t>
            </a:r>
            <a:endParaRPr sz="2400"/>
          </a:p>
          <a:p>
            <a:pPr lvl="0" marL="0" indent="0">
              <a:lnSpc>
                <a:spcPct val="80000"/>
              </a:lnSpc>
              <a:spcBef>
                <a:spcPts val="500"/>
              </a:spcBef>
              <a:buSzTx/>
              <a:buNone/>
              <a:defRPr sz="1800"/>
            </a:pPr>
            <a:endParaRPr sz="5400"/>
          </a:p>
          <a:p>
            <a:pPr lvl="0" marL="0" indent="0">
              <a:lnSpc>
                <a:spcPct val="80000"/>
              </a:lnSpc>
              <a:spcBef>
                <a:spcPts val="900"/>
              </a:spcBef>
              <a:buSzTx/>
              <a:buNone/>
              <a:defRPr sz="1800"/>
            </a:pPr>
            <a:r>
              <a:rPr i="1" sz="4100"/>
              <a:t>Например: «Приложение позволяет пользователю … и таким образом… »</a:t>
            </a:r>
          </a:p>
        </p:txBody>
      </p:sp>
      <p:pic>
        <p:nvPicPr>
          <p:cNvPr id="59" name="image1.png" descr="teplitsa-logo-transp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0528" y="5581651"/>
            <a:ext cx="930120" cy="930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3. Целевая аудитория</a:t>
            </a:r>
          </a:p>
        </p:txBody>
      </p:sp>
      <p:sp>
        <p:nvSpPr>
          <p:cNvPr id="62" name="Shape 62"/>
          <p:cNvSpPr/>
          <p:nvPr>
            <p:ph type="body" idx="1"/>
          </p:nvPr>
        </p:nvSpPr>
        <p:spPr>
          <a:xfrm>
            <a:off x="457200" y="1600201"/>
            <a:ext cx="8229600" cy="398145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Основные параметры вашей целевой аудитории (возраст, где живет, уровень достатка, что читает, смотрит, слушает)</a:t>
            </a:r>
            <a:r>
              <a:rPr sz="3200"/>
              <a:t>;</a:t>
            </a:r>
            <a:endParaRPr sz="3200"/>
          </a:p>
          <a:p>
            <a:pPr lvl="0">
              <a:defRPr sz="1800"/>
            </a:pPr>
            <a:r>
              <a:rPr sz="3200"/>
              <a:t>Персона (Иван Иваныч, 57 лет, молодой пенсионер, живет в областном центре)</a:t>
            </a:r>
            <a:r>
              <a:rPr sz="3200"/>
              <a:t>. </a:t>
            </a:r>
            <a:r>
              <a:rPr sz="3200"/>
              <a:t> </a:t>
            </a:r>
          </a:p>
        </p:txBody>
      </p:sp>
      <p:pic>
        <p:nvPicPr>
          <p:cNvPr id="63" name="image1.png" descr="teplitsa-logo-transp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0528" y="5581651"/>
            <a:ext cx="930120" cy="930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 defTabSz="438911">
              <a:defRPr sz="3743"/>
            </a:lvl1pPr>
          </a:lstStyle>
          <a:p>
            <a:pPr lvl="0">
              <a:defRPr sz="1800"/>
            </a:pPr>
            <a:r>
              <a:rPr sz="3743"/>
              <a:t>4. Как будете мерять ваше влияние?</a:t>
            </a:r>
          </a:p>
        </p:txBody>
      </p:sp>
      <p:sp>
        <p:nvSpPr>
          <p:cNvPr id="66" name="Shape 66"/>
          <p:cNvSpPr/>
          <p:nvPr>
            <p:ph type="body" idx="1"/>
          </p:nvPr>
        </p:nvSpPr>
        <p:spPr>
          <a:xfrm>
            <a:off x="457200" y="1600201"/>
            <a:ext cx="8229600" cy="398145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Как вы узнаете, что решили или решаете поставленную проблему? Опишите то, как будете измерять? </a:t>
            </a:r>
          </a:p>
        </p:txBody>
      </p:sp>
      <p:pic>
        <p:nvPicPr>
          <p:cNvPr id="67" name="image1.png" descr="teplitsa-logo-transp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0528" y="5581651"/>
            <a:ext cx="930120" cy="930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5. Технический компонент</a:t>
            </a:r>
          </a:p>
        </p:txBody>
      </p:sp>
      <p:sp>
        <p:nvSpPr>
          <p:cNvPr id="70" name="Shape 70"/>
          <p:cNvSpPr/>
          <p:nvPr>
            <p:ph type="body" idx="1"/>
          </p:nvPr>
        </p:nvSpPr>
        <p:spPr>
          <a:xfrm>
            <a:off x="457200" y="1600201"/>
            <a:ext cx="8229600" cy="398145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Какие технологии будут использоваться? (Сайт, соц.сети, платформы)? </a:t>
            </a:r>
          </a:p>
        </p:txBody>
      </p:sp>
      <p:pic>
        <p:nvPicPr>
          <p:cNvPr id="71" name="image1.png" descr="teplitsa-logo-transp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0528" y="5581651"/>
            <a:ext cx="930120" cy="930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 defTabSz="416052">
              <a:defRPr sz="3549"/>
            </a:lvl1pPr>
          </a:lstStyle>
          <a:p>
            <a:pPr lvl="0">
              <a:defRPr sz="1800"/>
            </a:pPr>
            <a:r>
              <a:rPr sz="3549"/>
              <a:t>6. Какие ресурсы требуются для реализации? </a:t>
            </a:r>
          </a:p>
        </p:txBody>
      </p:sp>
      <p:sp>
        <p:nvSpPr>
          <p:cNvPr id="74" name="Shape 74"/>
          <p:cNvSpPr/>
          <p:nvPr>
            <p:ph type="body" idx="1"/>
          </p:nvPr>
        </p:nvSpPr>
        <p:spPr>
          <a:xfrm>
            <a:off x="457200" y="1600201"/>
            <a:ext cx="8229600" cy="398145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Насколько реализуем ваш проект? </a:t>
            </a:r>
            <a:endParaRPr sz="3200"/>
          </a:p>
          <a:p>
            <a:pPr lvl="0">
              <a:defRPr sz="1800"/>
            </a:pPr>
            <a:r>
              <a:rPr sz="3200"/>
              <a:t>60 тысяч хватит на создание хотя бы «аццкого прототипа»?</a:t>
            </a:r>
          </a:p>
        </p:txBody>
      </p:sp>
      <p:pic>
        <p:nvPicPr>
          <p:cNvPr id="75" name="image1.png" descr="teplitsa-logo-transp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0528" y="5581651"/>
            <a:ext cx="930120" cy="930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7. Финансовая устойчивость</a:t>
            </a:r>
          </a:p>
        </p:txBody>
      </p:sp>
      <p:sp>
        <p:nvSpPr>
          <p:cNvPr id="78" name="Shape 78"/>
          <p:cNvSpPr/>
          <p:nvPr>
            <p:ph type="body" idx="1"/>
          </p:nvPr>
        </p:nvSpPr>
        <p:spPr>
          <a:xfrm>
            <a:off x="457200" y="1600201"/>
            <a:ext cx="8229600" cy="398145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Как проект будет работать в долгосрочной перспективе? (соц.предпринимательство, гранты, пожертвования, краудфандинг)? Важно выбрать и описать 2 главных канала финансовой устойчивости.  </a:t>
            </a:r>
          </a:p>
        </p:txBody>
      </p:sp>
      <p:pic>
        <p:nvPicPr>
          <p:cNvPr id="79" name="image1.png" descr="teplitsa-logo-transp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0528" y="5581651"/>
            <a:ext cx="930120" cy="930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b="0" sz="1800"/>
            </a:pPr>
            <a:r>
              <a:rPr b="1" sz="4400"/>
              <a:t>Ресурсы</a:t>
            </a:r>
          </a:p>
        </p:txBody>
      </p:sp>
      <p:sp>
        <p:nvSpPr>
          <p:cNvPr id="82" name="Shape 82"/>
          <p:cNvSpPr/>
          <p:nvPr>
            <p:ph type="body" idx="1"/>
          </p:nvPr>
        </p:nvSpPr>
        <p:spPr>
          <a:xfrm>
            <a:off x="457200" y="1600201"/>
            <a:ext cx="8229600" cy="3981452"/>
          </a:xfrm>
          <a:prstGeom prst="rect">
            <a:avLst/>
          </a:prstGeom>
        </p:spPr>
        <p:txBody>
          <a:bodyPr/>
          <a:lstStyle/>
          <a:p>
            <a:pPr lvl="0"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1800"/>
            </a:pPr>
            <a:r>
              <a:rPr b="1" sz="2900"/>
              <a:t>Руководство по созданию презентаций:</a:t>
            </a:r>
            <a:endParaRPr sz="2900"/>
          </a:p>
          <a:p>
            <a:pPr lvl="0">
              <a:lnSpc>
                <a:spcPct val="90000"/>
              </a:lnSpc>
              <a:spcBef>
                <a:spcPts val="600"/>
              </a:spcBef>
              <a:defRPr sz="1800"/>
            </a:pPr>
            <a:r>
              <a:rPr sz="2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</a:t>
            </a:r>
            <a:r>
              <a:rPr sz="2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://www.slideshare.net/jessedee/you-suck-at-</a:t>
            </a:r>
            <a:r>
              <a:rPr sz="2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powerpoint</a:t>
            </a:r>
            <a:r>
              <a:rPr sz="2900"/>
              <a:t> </a:t>
            </a:r>
            <a:endParaRPr sz="2900"/>
          </a:p>
          <a:p>
            <a:pPr lvl="0"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1800"/>
            </a:pPr>
            <a:r>
              <a:rPr b="1" sz="2900"/>
              <a:t>Бесплатные иконки:</a:t>
            </a:r>
            <a:endParaRPr sz="2900"/>
          </a:p>
          <a:p>
            <a:pPr lvl="0">
              <a:lnSpc>
                <a:spcPct val="90000"/>
              </a:lnSpc>
              <a:spcBef>
                <a:spcPts val="600"/>
              </a:spcBef>
              <a:defRPr sz="1800"/>
            </a:pPr>
            <a:r>
              <a:rPr sz="2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</a:t>
            </a:r>
            <a:r>
              <a:rPr sz="2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://thenounproject.com</a:t>
            </a:r>
            <a:r>
              <a:rPr sz="2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/</a:t>
            </a:r>
            <a:r>
              <a:rPr sz="2900"/>
              <a:t> </a:t>
            </a:r>
            <a:endParaRPr sz="2900"/>
          </a:p>
          <a:p>
            <a:pPr lvl="0">
              <a:lnSpc>
                <a:spcPct val="90000"/>
              </a:lnSpc>
              <a:spcBef>
                <a:spcPts val="600"/>
              </a:spcBef>
              <a:defRPr sz="1800"/>
            </a:pPr>
            <a:r>
              <a:rPr sz="2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https://www.iconfinder.com</a:t>
            </a:r>
            <a:r>
              <a:rPr sz="2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/</a:t>
            </a:r>
            <a:endParaRPr sz="2900"/>
          </a:p>
          <a:p>
            <a:pPr lvl="0"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1800"/>
            </a:pPr>
            <a:r>
              <a:rPr b="1" sz="2900"/>
              <a:t>Бесплатные изображения:</a:t>
            </a:r>
            <a:endParaRPr sz="2900"/>
          </a:p>
          <a:p>
            <a:pPr lvl="0">
              <a:lnSpc>
                <a:spcPct val="90000"/>
              </a:lnSpc>
              <a:spcBef>
                <a:spcPts val="600"/>
              </a:spcBef>
              <a:defRPr sz="1800"/>
            </a:pPr>
            <a:r>
              <a:rPr sz="2900">
                <a:hlinkClick r:id="rId5" invalidUrl="" action="" tgtFrame="" tooltip="" history="1" highlightClick="0" endSnd="0"/>
              </a:rPr>
              <a:t>http://te-st.ru/2014/02/12/free-image</a:t>
            </a:r>
            <a:r>
              <a:rPr sz="2900">
                <a:hlinkClick r:id="rId5" invalidUrl="" action="" tgtFrame="" tooltip="" history="1" highlightClick="0" endSnd="0"/>
              </a:rPr>
              <a:t>/</a:t>
            </a:r>
            <a:r>
              <a:rPr sz="2900"/>
              <a:t> </a:t>
            </a:r>
          </a:p>
        </p:txBody>
      </p:sp>
      <p:pic>
        <p:nvPicPr>
          <p:cNvPr id="83" name="image1.png" descr="teplitsa-logo-transp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780528" y="5581651"/>
            <a:ext cx="930120" cy="930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